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4630400" cy="8229600"/>
  <p:notesSz cx="8229600" cy="1463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576926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002631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kern="0" spc="-134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"Namami Gange": Reviving the Lifeline of India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760351"/>
            <a:ext cx="7556421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"Namami Gange" program aims to revitalize the River Ganges, a sacred and essential lifeline for millions of Indians. This initiative, spearheaded by the Indian government, focuses on cleaning and conserving the river's ecosystem, ensuring a healthy and sustainable future for the Ganga.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5846921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6756440" y="5830014"/>
            <a:ext cx="5129808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endParaRPr lang="en-US" sz="22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534E66B-9DC7-5F07-6F26-CBB5D09E43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9080" y="7104250"/>
            <a:ext cx="3191320" cy="112535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95607"/>
            <a:ext cx="880145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kern="0" spc="-134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Current Status and Achievements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27136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Waste Management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852505"/>
            <a:ext cx="3978116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Significant progress in waste management through improved sewage treatment infrastructure, constructing new sewage treatment plants, and promoting scientific waste disposal methods.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271361"/>
            <a:ext cx="309300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Riverbank Rejuvenation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3852505"/>
            <a:ext cx="3978116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Reforestation efforts along the riverbanks to restore vegetation and enhance the river's natural filtration process, improving water quality and ecological balance.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27136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Public Awareness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3852505"/>
            <a:ext cx="3978116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Extensive public awareness campaigns have raised awareness about the importance of the Ganga and encouraged responsible practices towards environmental conservation.</a:t>
            </a:r>
            <a:endParaRPr lang="en-US" sz="175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49CA47B-7DA3-1F81-C445-5A2D0D9067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9080" y="7104250"/>
            <a:ext cx="3191320" cy="112535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126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31255" y="585192"/>
            <a:ext cx="7654290" cy="13301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200"/>
              </a:lnSpc>
              <a:buNone/>
            </a:pPr>
            <a:r>
              <a:rPr lang="en-US" sz="4150" b="1" kern="0" spc="-126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Challenges in Cleaning the Ganga</a:t>
            </a:r>
            <a:endParaRPr lang="en-US" sz="4150" dirty="0"/>
          </a:p>
        </p:txBody>
      </p:sp>
      <p:sp>
        <p:nvSpPr>
          <p:cNvPr id="4" name="Shape 1"/>
          <p:cNvSpPr/>
          <p:nvPr/>
        </p:nvSpPr>
        <p:spPr>
          <a:xfrm>
            <a:off x="6231255" y="2234565"/>
            <a:ext cx="3720822" cy="3276362"/>
          </a:xfrm>
          <a:prstGeom prst="roundRect">
            <a:avLst>
              <a:gd name="adj" fmla="val 2728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451640" y="2454950"/>
            <a:ext cx="2660333" cy="3324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050" b="1" kern="0" spc="-63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Industrial Pollution</a:t>
            </a:r>
            <a:endParaRPr lang="en-US" sz="2050" dirty="0"/>
          </a:p>
        </p:txBody>
      </p:sp>
      <p:sp>
        <p:nvSpPr>
          <p:cNvPr id="6" name="Text 3"/>
          <p:cNvSpPr/>
          <p:nvPr/>
        </p:nvSpPr>
        <p:spPr>
          <a:xfrm>
            <a:off x="6451640" y="2915007"/>
            <a:ext cx="3280053" cy="17025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kern="0" spc="-34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Uncontrolled industrial discharge into the river remains a significant challenge, contaminating the water and impacting the ecosystem.</a:t>
            </a:r>
            <a:endParaRPr lang="en-US" sz="1650" dirty="0"/>
          </a:p>
        </p:txBody>
      </p:sp>
      <p:sp>
        <p:nvSpPr>
          <p:cNvPr id="7" name="Shape 4"/>
          <p:cNvSpPr/>
          <p:nvPr/>
        </p:nvSpPr>
        <p:spPr>
          <a:xfrm>
            <a:off x="10164842" y="2234565"/>
            <a:ext cx="3720822" cy="3276362"/>
          </a:xfrm>
          <a:prstGeom prst="roundRect">
            <a:avLst>
              <a:gd name="adj" fmla="val 2728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385227" y="2454950"/>
            <a:ext cx="3280053" cy="6648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050" b="1" kern="0" spc="-63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Urbanization and Population Growth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10385227" y="3247430"/>
            <a:ext cx="3280053" cy="20431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kern="0" spc="-34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Rapid urbanization and population growth along the river's banks are putting immense pressure on sanitation infrastructure, contributing to pollution.</a:t>
            </a: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6231255" y="5723692"/>
            <a:ext cx="7654290" cy="1922383"/>
          </a:xfrm>
          <a:prstGeom prst="roundRect">
            <a:avLst>
              <a:gd name="adj" fmla="val 4650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451640" y="5944076"/>
            <a:ext cx="3314224" cy="3324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050" b="1" kern="0" spc="-63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Lack of Public Participation</a:t>
            </a:r>
            <a:endParaRPr lang="en-US" sz="2050" dirty="0"/>
          </a:p>
        </p:txBody>
      </p:sp>
      <p:sp>
        <p:nvSpPr>
          <p:cNvPr id="12" name="Text 9"/>
          <p:cNvSpPr/>
          <p:nvPr/>
        </p:nvSpPr>
        <p:spPr>
          <a:xfrm>
            <a:off x="6451640" y="6404134"/>
            <a:ext cx="7213521" cy="10215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kern="0" spc="-34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Despite awareness campaigns, challenges remain in securing active public participation and promoting responsible practices for the river's conservation.</a:t>
            </a:r>
            <a:endParaRPr lang="en-US" sz="165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65BED93-708A-8777-0C6E-47B37087B4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9080" y="7773710"/>
            <a:ext cx="3191320" cy="45589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83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2950" y="583763"/>
            <a:ext cx="7658100" cy="13265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200"/>
              </a:lnSpc>
              <a:buNone/>
            </a:pPr>
            <a:r>
              <a:rPr lang="en-US" sz="4150" b="1" kern="0" spc="-125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Innovative Computer Science Solutions</a:t>
            </a:r>
            <a:endParaRPr lang="en-US" sz="41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950" y="2228731"/>
            <a:ext cx="530662" cy="53066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42950" y="2971562"/>
            <a:ext cx="2653427" cy="331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kern="0" spc="-63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IoT Monitoring</a:t>
            </a:r>
            <a:endParaRPr lang="en-US" sz="2050" dirty="0"/>
          </a:p>
        </p:txBody>
      </p:sp>
      <p:sp>
        <p:nvSpPr>
          <p:cNvPr id="6" name="Text 2"/>
          <p:cNvSpPr/>
          <p:nvPr/>
        </p:nvSpPr>
        <p:spPr>
          <a:xfrm>
            <a:off x="742950" y="3430548"/>
            <a:ext cx="3669863" cy="10186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kern="0" spc="-33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Real-time monitoring of water quality and pollution levels to detect and address issues promptly.</a:t>
            </a:r>
            <a:endParaRPr lang="en-US" sz="16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1187" y="2228731"/>
            <a:ext cx="530662" cy="53066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731187" y="2971562"/>
            <a:ext cx="2770465" cy="331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kern="0" spc="-63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AI Waste Management</a:t>
            </a:r>
            <a:endParaRPr lang="en-US" sz="2050" dirty="0"/>
          </a:p>
        </p:txBody>
      </p:sp>
      <p:sp>
        <p:nvSpPr>
          <p:cNvPr id="9" name="Text 4"/>
          <p:cNvSpPr/>
          <p:nvPr/>
        </p:nvSpPr>
        <p:spPr>
          <a:xfrm>
            <a:off x="4731187" y="3430548"/>
            <a:ext cx="3669863" cy="13582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kern="0" spc="-33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Optimizing waste collection and disposal, identifying sources of pollution, and predicting potential environmental threats.</a:t>
            </a:r>
            <a:endParaRPr lang="en-US" sz="16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2950" y="5425559"/>
            <a:ext cx="530662" cy="53066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42950" y="6168390"/>
            <a:ext cx="3099792" cy="331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kern="0" spc="-63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Blockchain Transparency</a:t>
            </a:r>
            <a:endParaRPr lang="en-US" sz="2050" dirty="0"/>
          </a:p>
        </p:txBody>
      </p:sp>
      <p:sp>
        <p:nvSpPr>
          <p:cNvPr id="12" name="Text 6"/>
          <p:cNvSpPr/>
          <p:nvPr/>
        </p:nvSpPr>
        <p:spPr>
          <a:xfrm>
            <a:off x="742950" y="6627376"/>
            <a:ext cx="3669863" cy="10186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kern="0" spc="-33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Ensuring transparent allocation and utilization of funds for the "Namami Gange" program.</a:t>
            </a:r>
            <a:endParaRPr lang="en-US" sz="16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88896" y="981908"/>
            <a:ext cx="7766209" cy="12301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800"/>
              </a:lnSpc>
              <a:buNone/>
            </a:pPr>
            <a:r>
              <a:rPr lang="en-US" sz="3850" b="1" kern="0" spc="-116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Harnessing the Internet of Things (IoT) for Real-Time Monitoring</a:t>
            </a:r>
            <a:endParaRPr lang="en-US" sz="3850" dirty="0"/>
          </a:p>
        </p:txBody>
      </p:sp>
      <p:sp>
        <p:nvSpPr>
          <p:cNvPr id="4" name="Shape 1"/>
          <p:cNvSpPr/>
          <p:nvPr/>
        </p:nvSpPr>
        <p:spPr>
          <a:xfrm>
            <a:off x="972741" y="2507337"/>
            <a:ext cx="22860" cy="4740235"/>
          </a:xfrm>
          <a:prstGeom prst="roundRect">
            <a:avLst>
              <a:gd name="adj" fmla="val 361673"/>
            </a:avLst>
          </a:prstGeom>
          <a:solidFill>
            <a:srgbClr val="C0C1D7"/>
          </a:solidFill>
          <a:ln/>
        </p:spPr>
      </p:sp>
      <p:sp>
        <p:nvSpPr>
          <p:cNvPr id="5" name="Shape 2"/>
          <p:cNvSpPr/>
          <p:nvPr/>
        </p:nvSpPr>
        <p:spPr>
          <a:xfrm>
            <a:off x="1182767" y="2938820"/>
            <a:ext cx="688896" cy="22860"/>
          </a:xfrm>
          <a:prstGeom prst="roundRect">
            <a:avLst>
              <a:gd name="adj" fmla="val 361673"/>
            </a:avLst>
          </a:prstGeom>
          <a:solidFill>
            <a:srgbClr val="C0C1D7"/>
          </a:solidFill>
          <a:ln/>
        </p:spPr>
      </p:sp>
      <p:sp>
        <p:nvSpPr>
          <p:cNvPr id="6" name="Shape 3"/>
          <p:cNvSpPr/>
          <p:nvPr/>
        </p:nvSpPr>
        <p:spPr>
          <a:xfrm>
            <a:off x="762714" y="2728793"/>
            <a:ext cx="442913" cy="442913"/>
          </a:xfrm>
          <a:prstGeom prst="roundRect">
            <a:avLst>
              <a:gd name="adj" fmla="val 18667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924878" y="2802612"/>
            <a:ext cx="118467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b="1" kern="0" spc="-7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</a:t>
            </a:r>
            <a:endParaRPr lang="en-US" sz="2300" dirty="0"/>
          </a:p>
        </p:txBody>
      </p:sp>
      <p:sp>
        <p:nvSpPr>
          <p:cNvPr id="8" name="Text 5"/>
          <p:cNvSpPr/>
          <p:nvPr/>
        </p:nvSpPr>
        <p:spPr>
          <a:xfrm>
            <a:off x="2066806" y="2704148"/>
            <a:ext cx="2460665" cy="3075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kern="0" spc="-58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Sensors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2066806" y="3129796"/>
            <a:ext cx="6388298" cy="6296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kern="0" spc="-3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Deployment of sensor networks to continuously monitor water quality parameters like pH, dissolved oxygen, and pollutant levels.</a:t>
            </a:r>
            <a:endParaRPr lang="en-US" sz="1550" dirty="0"/>
          </a:p>
        </p:txBody>
      </p:sp>
      <p:sp>
        <p:nvSpPr>
          <p:cNvPr id="10" name="Shape 7"/>
          <p:cNvSpPr/>
          <p:nvPr/>
        </p:nvSpPr>
        <p:spPr>
          <a:xfrm>
            <a:off x="1182767" y="4584502"/>
            <a:ext cx="688896" cy="22860"/>
          </a:xfrm>
          <a:prstGeom prst="roundRect">
            <a:avLst>
              <a:gd name="adj" fmla="val 361673"/>
            </a:avLst>
          </a:prstGeom>
          <a:solidFill>
            <a:srgbClr val="C0C1D7"/>
          </a:solidFill>
          <a:ln/>
        </p:spPr>
      </p:sp>
      <p:sp>
        <p:nvSpPr>
          <p:cNvPr id="11" name="Shape 8"/>
          <p:cNvSpPr/>
          <p:nvPr/>
        </p:nvSpPr>
        <p:spPr>
          <a:xfrm>
            <a:off x="762714" y="4374475"/>
            <a:ext cx="442913" cy="442913"/>
          </a:xfrm>
          <a:prstGeom prst="roundRect">
            <a:avLst>
              <a:gd name="adj" fmla="val 18667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895588" y="4448294"/>
            <a:ext cx="17704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b="1" kern="0" spc="-7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</a:t>
            </a:r>
            <a:endParaRPr lang="en-US" sz="2300" dirty="0"/>
          </a:p>
        </p:txBody>
      </p:sp>
      <p:sp>
        <p:nvSpPr>
          <p:cNvPr id="13" name="Text 10"/>
          <p:cNvSpPr/>
          <p:nvPr/>
        </p:nvSpPr>
        <p:spPr>
          <a:xfrm>
            <a:off x="2066806" y="4349829"/>
            <a:ext cx="2460665" cy="3075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kern="0" spc="-58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Data Transmission</a:t>
            </a:r>
            <a:endParaRPr lang="en-US" sz="1900" dirty="0"/>
          </a:p>
        </p:txBody>
      </p:sp>
      <p:sp>
        <p:nvSpPr>
          <p:cNvPr id="14" name="Text 11"/>
          <p:cNvSpPr/>
          <p:nvPr/>
        </p:nvSpPr>
        <p:spPr>
          <a:xfrm>
            <a:off x="2066806" y="4775478"/>
            <a:ext cx="6388298" cy="6296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kern="0" spc="-3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Real-time data transmission via wireless networks to a central monitoring system, allowing for immediate analysis and intervention.</a:t>
            </a:r>
            <a:endParaRPr lang="en-US" sz="1550" dirty="0"/>
          </a:p>
        </p:txBody>
      </p:sp>
      <p:sp>
        <p:nvSpPr>
          <p:cNvPr id="15" name="Shape 12"/>
          <p:cNvSpPr/>
          <p:nvPr/>
        </p:nvSpPr>
        <p:spPr>
          <a:xfrm>
            <a:off x="1182767" y="6230183"/>
            <a:ext cx="688896" cy="22860"/>
          </a:xfrm>
          <a:prstGeom prst="roundRect">
            <a:avLst>
              <a:gd name="adj" fmla="val 361673"/>
            </a:avLst>
          </a:prstGeom>
          <a:solidFill>
            <a:srgbClr val="C0C1D7"/>
          </a:solidFill>
          <a:ln/>
        </p:spPr>
      </p:sp>
      <p:sp>
        <p:nvSpPr>
          <p:cNvPr id="16" name="Shape 13"/>
          <p:cNvSpPr/>
          <p:nvPr/>
        </p:nvSpPr>
        <p:spPr>
          <a:xfrm>
            <a:off x="762714" y="6020157"/>
            <a:ext cx="442913" cy="442913"/>
          </a:xfrm>
          <a:prstGeom prst="roundRect">
            <a:avLst>
              <a:gd name="adj" fmla="val 18667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893207" y="6093976"/>
            <a:ext cx="181808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b="1" kern="0" spc="-7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</a:t>
            </a:r>
            <a:endParaRPr lang="en-US" sz="2300" dirty="0"/>
          </a:p>
        </p:txBody>
      </p:sp>
      <p:sp>
        <p:nvSpPr>
          <p:cNvPr id="18" name="Text 15"/>
          <p:cNvSpPr/>
          <p:nvPr/>
        </p:nvSpPr>
        <p:spPr>
          <a:xfrm>
            <a:off x="2066806" y="5995511"/>
            <a:ext cx="2460665" cy="3075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kern="0" spc="-58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Alert System</a:t>
            </a:r>
            <a:endParaRPr lang="en-US" sz="1900" dirty="0"/>
          </a:p>
        </p:txBody>
      </p:sp>
      <p:sp>
        <p:nvSpPr>
          <p:cNvPr id="19" name="Text 16"/>
          <p:cNvSpPr/>
          <p:nvPr/>
        </p:nvSpPr>
        <p:spPr>
          <a:xfrm>
            <a:off x="2066806" y="6421160"/>
            <a:ext cx="6388298" cy="6296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kern="0" spc="-3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Automated alerts triggered when pollution levels exceed pre-defined thresholds, enabling quick responses and mitigation efforts.</a:t>
            </a:r>
            <a:endParaRPr lang="en-US" sz="15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8542" y="855464"/>
            <a:ext cx="7706916" cy="12830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050"/>
              </a:lnSpc>
              <a:buNone/>
            </a:pPr>
            <a:r>
              <a:rPr lang="en-US" sz="4000" b="1" kern="0" spc="-12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Leveraging Artificial Intelligence for Efficient Waste Management</a:t>
            </a:r>
            <a:endParaRPr lang="en-US" sz="40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542" y="2446377"/>
            <a:ext cx="1026557" cy="164258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052995" y="2651641"/>
            <a:ext cx="2566511" cy="3208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kern="0" spc="-6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Waste Classification</a:t>
            </a:r>
            <a:endParaRPr lang="en-US" sz="2000" dirty="0"/>
          </a:p>
        </p:txBody>
      </p:sp>
      <p:sp>
        <p:nvSpPr>
          <p:cNvPr id="6" name="Text 2"/>
          <p:cNvSpPr/>
          <p:nvPr/>
        </p:nvSpPr>
        <p:spPr>
          <a:xfrm>
            <a:off x="2052995" y="3095625"/>
            <a:ext cx="6372463" cy="6572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kern="0" spc="-32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AI-powered algorithms to classify waste materials, facilitating efficient sorting and recycling processes.</a:t>
            </a:r>
            <a:endParaRPr lang="en-US" sz="16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8542" y="4088963"/>
            <a:ext cx="1026557" cy="164258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052995" y="4294227"/>
            <a:ext cx="3537466" cy="3208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kern="0" spc="-6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Pollution Source Identification</a:t>
            </a:r>
            <a:endParaRPr lang="en-US" sz="2000" dirty="0"/>
          </a:p>
        </p:txBody>
      </p:sp>
      <p:sp>
        <p:nvSpPr>
          <p:cNvPr id="9" name="Text 4"/>
          <p:cNvSpPr/>
          <p:nvPr/>
        </p:nvSpPr>
        <p:spPr>
          <a:xfrm>
            <a:off x="2052995" y="4738211"/>
            <a:ext cx="6372463" cy="6572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kern="0" spc="-32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AI analysis of data from sensors and other sources to identify specific sources of pollution, enabling targeted interventions.</a:t>
            </a:r>
            <a:endParaRPr lang="en-US" sz="16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8542" y="5731550"/>
            <a:ext cx="1026557" cy="164258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052995" y="5936813"/>
            <a:ext cx="2566511" cy="3208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kern="0" spc="-6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Predictive Modeling</a:t>
            </a:r>
            <a:endParaRPr lang="en-US" sz="2000" dirty="0"/>
          </a:p>
        </p:txBody>
      </p:sp>
      <p:sp>
        <p:nvSpPr>
          <p:cNvPr id="12" name="Text 6"/>
          <p:cNvSpPr/>
          <p:nvPr/>
        </p:nvSpPr>
        <p:spPr>
          <a:xfrm>
            <a:off x="2052995" y="6380798"/>
            <a:ext cx="6372463" cy="6572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kern="0" spc="-32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AI algorithms to predict potential pollution events based on historical data and environmental factors, enabling proactive measures.</a:t>
            </a:r>
            <a:endParaRPr lang="en-US" sz="1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2361" y="624245"/>
            <a:ext cx="13045678" cy="14149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kern="0" spc="-134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Blockchain Technology for Transparent Fund Allocation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7396" y="2491978"/>
            <a:ext cx="2152531" cy="166675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996809" y="3314938"/>
            <a:ext cx="113586" cy="4527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b="1" kern="0" spc="-67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5356265" y="2718316"/>
            <a:ext cx="2829997" cy="353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Immutable Records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5356265" y="3207782"/>
            <a:ext cx="8255437" cy="7246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Secure and tamper-proof records of funds allocated and utilized, ensuring transparency and accountability.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186482" y="4171712"/>
            <a:ext cx="8595003" cy="15240"/>
          </a:xfrm>
          <a:prstGeom prst="roundRect">
            <a:avLst>
              <a:gd name="adj" fmla="val 623958"/>
            </a:avLst>
          </a:prstGeom>
          <a:solidFill>
            <a:srgbClr val="C0C1D7"/>
          </a:solidFill>
          <a:ln/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1190" y="4215289"/>
            <a:ext cx="4305062" cy="1666756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968829" y="4822269"/>
            <a:ext cx="169664" cy="4527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b="1" kern="0" spc="-67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6432590" y="4441627"/>
            <a:ext cx="2829997" cy="353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Real-Time Tracking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6432590" y="4931093"/>
            <a:ext cx="7179112" cy="7246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Real-time tracking of fund flow from allocation to project implementation, allowing for efficient monitoring.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6262807" y="5895023"/>
            <a:ext cx="7518678" cy="15240"/>
          </a:xfrm>
          <a:prstGeom prst="roundRect">
            <a:avLst>
              <a:gd name="adj" fmla="val 623958"/>
            </a:avLst>
          </a:prstGeom>
          <a:solidFill>
            <a:srgbClr val="C0C1D7"/>
          </a:solidFill>
          <a:ln/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4865" y="5938599"/>
            <a:ext cx="6457593" cy="1666756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966448" y="6545580"/>
            <a:ext cx="174188" cy="4527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b="1" kern="0" spc="-67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</a:t>
            </a:r>
            <a:endParaRPr lang="en-US" sz="2200" dirty="0"/>
          </a:p>
        </p:txBody>
      </p:sp>
      <p:sp>
        <p:nvSpPr>
          <p:cNvPr id="15" name="Text 10"/>
          <p:cNvSpPr/>
          <p:nvPr/>
        </p:nvSpPr>
        <p:spPr>
          <a:xfrm>
            <a:off x="7508796" y="6164937"/>
            <a:ext cx="2829997" cy="353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Public Auditing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7508796" y="6654403"/>
            <a:ext cx="6102906" cy="7246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Public access to blockchain data, enabling independent audits and verification of financial transactions.</a:t>
            </a:r>
            <a:endParaRPr lang="en-US" sz="175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AE6D073-7930-9651-52D1-9649451A7A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39080" y="7648814"/>
            <a:ext cx="3191320" cy="58078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34020"/>
            <a:ext cx="804017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kern="0" spc="-134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Conclusion and Future Outlook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1896428"/>
            <a:ext cx="2173724" cy="1669852"/>
          </a:xfrm>
          <a:prstGeom prst="roundRect">
            <a:avLst>
              <a:gd name="adj" fmla="val 5705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028224" y="2504599"/>
            <a:ext cx="113705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b="1" kern="0" spc="-67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3194328" y="212324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Sustainable Solutions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3194328" y="2613660"/>
            <a:ext cx="1041546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"Namami Gange" program is paving the way for a sustainable and holistic approach to river conservation.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3080861" y="3551039"/>
            <a:ext cx="10642402" cy="15240"/>
          </a:xfrm>
          <a:prstGeom prst="roundRect">
            <a:avLst>
              <a:gd name="adj" fmla="val 625116"/>
            </a:avLst>
          </a:prstGeom>
          <a:solidFill>
            <a:srgbClr val="C0C1D7"/>
          </a:solidFill>
          <a:ln/>
        </p:spPr>
      </p:sp>
      <p:sp>
        <p:nvSpPr>
          <p:cNvPr id="8" name="Shape 6"/>
          <p:cNvSpPr/>
          <p:nvPr/>
        </p:nvSpPr>
        <p:spPr>
          <a:xfrm>
            <a:off x="793790" y="3679627"/>
            <a:ext cx="4347567" cy="1669852"/>
          </a:xfrm>
          <a:prstGeom prst="roundRect">
            <a:avLst>
              <a:gd name="adj" fmla="val 5705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1028224" y="4287798"/>
            <a:ext cx="169902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b="1" kern="0" spc="-67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368171" y="3906441"/>
            <a:ext cx="302097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Technology Integration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5368171" y="4396859"/>
            <a:ext cx="824162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use of cutting-edge technology is crucial in addressing complex environmental challenges.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5254704" y="5334238"/>
            <a:ext cx="8468558" cy="15240"/>
          </a:xfrm>
          <a:prstGeom prst="roundRect">
            <a:avLst>
              <a:gd name="adj" fmla="val 625116"/>
            </a:avLst>
          </a:prstGeom>
          <a:solidFill>
            <a:srgbClr val="C0C1D7"/>
          </a:solidFill>
          <a:ln/>
        </p:spPr>
      </p:sp>
      <p:sp>
        <p:nvSpPr>
          <p:cNvPr id="13" name="Shape 11"/>
          <p:cNvSpPr/>
          <p:nvPr/>
        </p:nvSpPr>
        <p:spPr>
          <a:xfrm>
            <a:off x="793790" y="5462826"/>
            <a:ext cx="6521410" cy="2032754"/>
          </a:xfrm>
          <a:prstGeom prst="roundRect">
            <a:avLst>
              <a:gd name="adj" fmla="val 4687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1028224" y="6252448"/>
            <a:ext cx="174427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b="1" kern="0" spc="-67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7542014" y="568964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Future Directions</a:t>
            </a:r>
            <a:endParaRPr lang="en-US" sz="2200" dirty="0"/>
          </a:p>
        </p:txBody>
      </p:sp>
      <p:sp>
        <p:nvSpPr>
          <p:cNvPr id="16" name="Text 14"/>
          <p:cNvSpPr/>
          <p:nvPr/>
        </p:nvSpPr>
        <p:spPr>
          <a:xfrm>
            <a:off x="7542014" y="6180058"/>
            <a:ext cx="606778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Continued research and development are needed to refine and expand the application of technology for river revitalization.</a:t>
            </a:r>
            <a:endParaRPr lang="en-US" sz="175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432222C-F6E7-E81B-C034-4220748EA8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9080" y="7104250"/>
            <a:ext cx="3191320" cy="112535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01489" y="882015"/>
            <a:ext cx="6822758" cy="6384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000"/>
              </a:lnSpc>
              <a:buNone/>
            </a:pPr>
            <a:r>
              <a:rPr lang="en-US" sz="4000" b="1" kern="0" spc="-12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Current Progress and Budget</a:t>
            </a:r>
            <a:endParaRPr lang="en-US" sz="4000" dirty="0"/>
          </a:p>
        </p:txBody>
      </p:sp>
      <p:sp>
        <p:nvSpPr>
          <p:cNvPr id="4" name="Text 1"/>
          <p:cNvSpPr/>
          <p:nvPr/>
        </p:nvSpPr>
        <p:spPr>
          <a:xfrm>
            <a:off x="6201489" y="1929051"/>
            <a:ext cx="3703677" cy="6741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300"/>
              </a:lnSpc>
              <a:buNone/>
            </a:pPr>
            <a:r>
              <a:rPr lang="en-US" sz="5300" b="1" kern="0" spc="-159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2500</a:t>
            </a:r>
            <a:endParaRPr lang="en-US" sz="5300" dirty="0"/>
          </a:p>
        </p:txBody>
      </p:sp>
      <p:sp>
        <p:nvSpPr>
          <p:cNvPr id="5" name="Text 2"/>
          <p:cNvSpPr/>
          <p:nvPr/>
        </p:nvSpPr>
        <p:spPr>
          <a:xfrm>
            <a:off x="6776323" y="2858572"/>
            <a:ext cx="2553891" cy="319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000" b="1" kern="0" spc="-6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Crore Rupees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6201489" y="3300293"/>
            <a:ext cx="3703677" cy="6536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1600" kern="0" spc="-32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Total allocated budget for the "Namami Gange" program to date.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10211633" y="1929051"/>
            <a:ext cx="3703677" cy="6741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300"/>
              </a:lnSpc>
              <a:buNone/>
            </a:pPr>
            <a:r>
              <a:rPr lang="en-US" sz="5300" b="1" kern="0" spc="-159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1500</a:t>
            </a:r>
            <a:endParaRPr lang="en-US" sz="5300" dirty="0"/>
          </a:p>
        </p:txBody>
      </p:sp>
      <p:sp>
        <p:nvSpPr>
          <p:cNvPr id="8" name="Text 5"/>
          <p:cNvSpPr/>
          <p:nvPr/>
        </p:nvSpPr>
        <p:spPr>
          <a:xfrm>
            <a:off x="10786467" y="2858572"/>
            <a:ext cx="2553891" cy="319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000" b="1" kern="0" spc="-6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Crore Rupees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10211633" y="3300293"/>
            <a:ext cx="3703677" cy="9804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1600" kern="0" spc="-32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Amount invested in sewage treatment infrastructure and waste management solutions.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6201489" y="4995863"/>
            <a:ext cx="3703677" cy="6741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300"/>
              </a:lnSpc>
              <a:buNone/>
            </a:pPr>
            <a:r>
              <a:rPr lang="en-US" sz="5300" b="1" kern="0" spc="-159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600</a:t>
            </a:r>
            <a:endParaRPr lang="en-US" sz="5300" dirty="0"/>
          </a:p>
        </p:txBody>
      </p:sp>
      <p:sp>
        <p:nvSpPr>
          <p:cNvPr id="11" name="Text 8"/>
          <p:cNvSpPr/>
          <p:nvPr/>
        </p:nvSpPr>
        <p:spPr>
          <a:xfrm>
            <a:off x="6776323" y="5925383"/>
            <a:ext cx="2553891" cy="319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000" b="1" kern="0" spc="-6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Crore Rupees</a:t>
            </a:r>
            <a:endParaRPr lang="en-US" sz="2000" dirty="0"/>
          </a:p>
        </p:txBody>
      </p:sp>
      <p:sp>
        <p:nvSpPr>
          <p:cNvPr id="12" name="Text 9"/>
          <p:cNvSpPr/>
          <p:nvPr/>
        </p:nvSpPr>
        <p:spPr>
          <a:xfrm>
            <a:off x="6201489" y="6367105"/>
            <a:ext cx="3703677" cy="6536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1600" kern="0" spc="-32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Funds allocated for riverbank rejuvenation and afforestation projects.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10211633" y="4995863"/>
            <a:ext cx="3703677" cy="6741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300"/>
              </a:lnSpc>
              <a:buNone/>
            </a:pPr>
            <a:r>
              <a:rPr lang="en-US" sz="5300" b="1" kern="0" spc="-159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400</a:t>
            </a:r>
            <a:endParaRPr lang="en-US" sz="5300" dirty="0"/>
          </a:p>
        </p:txBody>
      </p:sp>
      <p:sp>
        <p:nvSpPr>
          <p:cNvPr id="14" name="Text 11"/>
          <p:cNvSpPr/>
          <p:nvPr/>
        </p:nvSpPr>
        <p:spPr>
          <a:xfrm>
            <a:off x="10786467" y="5925383"/>
            <a:ext cx="2553891" cy="319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000" b="1" kern="0" spc="-6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Crore Rupees</a:t>
            </a:r>
            <a:endParaRPr lang="en-US" sz="2000" dirty="0"/>
          </a:p>
        </p:txBody>
      </p:sp>
      <p:sp>
        <p:nvSpPr>
          <p:cNvPr id="15" name="Text 12"/>
          <p:cNvSpPr/>
          <p:nvPr/>
        </p:nvSpPr>
        <p:spPr>
          <a:xfrm>
            <a:off x="10211633" y="6367105"/>
            <a:ext cx="3703677" cy="9804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1600" kern="0" spc="-32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Budget dedicated to public awareness campaigns and community engagement initiatives.</a:t>
            </a:r>
            <a:endParaRPr lang="en-US" sz="16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0A710D6-A3CD-8A00-6B4F-95403E3F1D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9080" y="7705492"/>
            <a:ext cx="3191320" cy="52410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607</Words>
  <Application>Microsoft Office PowerPoint</Application>
  <PresentationFormat>Custom</PresentationFormat>
  <Paragraphs>82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Inter</vt:lpstr>
      <vt:lpstr>Inter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naveen mastamardi</cp:lastModifiedBy>
  <cp:revision>2</cp:revision>
  <dcterms:created xsi:type="dcterms:W3CDTF">2025-01-27T07:51:21Z</dcterms:created>
  <dcterms:modified xsi:type="dcterms:W3CDTF">2025-01-27T07:53:31Z</dcterms:modified>
</cp:coreProperties>
</file>